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73" r:id="rId4"/>
  </p:sldMasterIdLst>
  <p:sldIdLst>
    <p:sldId id="257" r:id="rId5"/>
    <p:sldId id="264" r:id="rId6"/>
    <p:sldId id="265" r:id="rId7"/>
    <p:sldId id="262" r:id="rId8"/>
    <p:sldId id="267" r:id="rId9"/>
    <p:sldId id="271" r:id="rId10"/>
    <p:sldId id="269" r:id="rId11"/>
    <p:sldId id="270" r:id="rId12"/>
    <p:sldId id="266" r:id="rId13"/>
    <p:sldId id="268" r:id="rId14"/>
    <p:sldId id="263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44529"/>
    <a:srgbClr val="2B3922"/>
    <a:srgbClr val="2E3722"/>
    <a:srgbClr val="FCF7F1"/>
    <a:srgbClr val="B8D233"/>
    <a:srgbClr val="5CC6D6"/>
    <a:srgbClr val="F8D22F"/>
    <a:srgbClr val="F03F2B"/>
    <a:srgbClr val="3488A0"/>
    <a:srgbClr val="5790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001ECE2-B48C-405C-96C1-08EF95AAFD96}" v="41" dt="2020-05-15T13:19:47.34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19" autoAdjust="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3000"/>
              </a:lnSpc>
              <a:defRPr lang="en-US" sz="68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EA0C0817-A112-4847-8014-A94B7D2A4EA3}" type="datetime1">
              <a:rPr lang="en-US" smtClean="0"/>
              <a:t>5/17/2020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770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2B432-ACDA-4023-A761-2BAB76577B62}" type="datetime1">
              <a:rPr lang="en-US" smtClean="0"/>
              <a:t>5/17/2020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3708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0A4A1889-E37C-4EC3-9E41-9DAD221CF38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9156" y="2275165"/>
            <a:ext cx="8933688" cy="2406895"/>
          </a:xfrm>
        </p:spPr>
        <p:txBody>
          <a:bodyPr anchor="ctr">
            <a:normAutofit/>
          </a:bodyPr>
          <a:lstStyle>
            <a:lvl1pPr algn="ctr">
              <a:lnSpc>
                <a:spcPct val="83000"/>
              </a:lnSpc>
              <a:defRPr lang="en-US" sz="68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1683EB04-C23E-490C-A1A6-030CF79D23C8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F8A84C03-E1CA-4A4E-81D6-9BB0C335B7A0}"/>
                </a:ext>
              </a:extLst>
            </p:cNvPr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A26FB5A-D5D1-4DAB-AC43-7F51A7F2D197}"/>
                </a:ext>
              </a:extLst>
            </p:cNvPr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49303F14-E560-4C02-94F4-B4695FE26813}"/>
                </a:ext>
              </a:extLst>
            </p:cNvPr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9156" y="4682062"/>
            <a:ext cx="8939784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800">
                <a:solidFill>
                  <a:schemeClr val="tx1">
                    <a:lumMod val="95000"/>
                    <a:lumOff val="5000"/>
                  </a:schemeClr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18760" y="1344502"/>
            <a:ext cx="1554480" cy="498781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9C646AA-F36E-4540-911D-FFFC0A0EF24A}" type="datetime1">
              <a:rPr lang="en-US" smtClean="0"/>
              <a:t>5/17/2020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29157" y="5177408"/>
            <a:ext cx="5660134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177408"/>
            <a:ext cx="1958339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6071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86D26-FA5F-4637-B602-B7C2DC34CFD4}" type="datetime1">
              <a:rPr lang="en-US" smtClean="0"/>
              <a:t>5/17/2020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4672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 i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92472"/>
            <a:ext cx="4663440" cy="3163825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8712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>
                <a:solidFill>
                  <a:schemeClr val="tx1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8712" y="2792471"/>
            <a:ext cx="4663440" cy="3164509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F15D8-96D1-4781-BC50-CA8A088B2FE4}" type="datetime1">
              <a:rPr lang="en-US" smtClean="0"/>
              <a:t>5/17/2020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960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6C99-B8F8-4528-BD05-0E16E943DC09}" type="datetime1">
              <a:rPr lang="en-US" smtClean="0"/>
              <a:t>5/17/2020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7413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36942-C211-4B28-8DBD-C953E00AF71B}" type="datetime1">
              <a:rPr lang="en-US" smtClean="0"/>
              <a:t>5/17/2020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7247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5E1BBF9-8BEF-4353-BA68-30AAF9EBD8D8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B941C21-2A5D-4912-AB06-1BB0C0EB6AE1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58200" y="607392"/>
            <a:ext cx="3161963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32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68580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58200" y="2336800"/>
            <a:ext cx="3161963" cy="36068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88000" y="6035040"/>
            <a:ext cx="1955800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E8D12A6-918A-48BD-8CB9-CA713993B0EA}" type="datetime1">
              <a:rPr lang="en-US" smtClean="0"/>
              <a:t>5/17/2020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85801" y="6035040"/>
            <a:ext cx="4584700" cy="36576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3435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8602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687CA98-D9C7-497F-A1DA-7D22F8753BCE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7696201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662337" y="6035040"/>
            <a:ext cx="2071963" cy="36576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E778CE86-875F-4587-BCF6-FA054AFC0D53}" type="datetime1">
              <a:rPr lang="en-US" smtClean="0"/>
              <a:pPr/>
              <a:t>5/17/2020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2648" y="6035040"/>
            <a:ext cx="4588002" cy="365760"/>
          </a:xfrm>
        </p:spPr>
        <p:txBody>
          <a:bodyPr/>
          <a:lstStyle>
            <a:lvl1pPr marL="0" algn="r" defTabSz="914400" rtl="0" eaLnBrk="1" latinLnBrk="0" hangingPunct="1">
              <a:defRPr lang="en-US" sz="1000" b="1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5296" cy="365760"/>
          </a:xfrm>
        </p:spPr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B3D8CC-BB13-41A5-8F34-B8E84A4F9534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7250" y="603504"/>
            <a:ext cx="3144774" cy="1645920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7250" y="2386584"/>
            <a:ext cx="3144774" cy="3511296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78223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6FA2B21-3FCD-4721-B95C-427943F61125}" type="datetime1">
              <a:rPr lang="en-US" smtClean="0"/>
              <a:t>5/17/2020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1577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65" r:id="rId5"/>
    <p:sldLayoutId id="2147483671" r:id="rId6"/>
    <p:sldLayoutId id="2147483672" r:id="rId7"/>
    <p:sldLayoutId id="2147483662" r:id="rId8"/>
    <p:sldLayoutId id="2147483663" r:id="rId9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000" i="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1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doi-org.mutex.gmu.edu/10.1177/0276146717733788" TargetMode="External"/><Relationship Id="rId2" Type="http://schemas.openxmlformats.org/officeDocument/2006/relationships/hyperlink" Target="https://doi-org.mutex.gmu.edu/10.1080/14680777.2011.647971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bstract image">
            <a:extLst>
              <a:ext uri="{FF2B5EF4-FFF2-40B4-BE49-F238E27FC236}">
                <a16:creationId xmlns:a16="http://schemas.microsoft.com/office/drawing/2014/main" id="{8045422F-7258-40AC-BD2E-2469AA44892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82" name="Rectangle 81">
            <a:extLst>
              <a:ext uri="{FF2B5EF4-FFF2-40B4-BE49-F238E27FC236}">
                <a16:creationId xmlns:a16="http://schemas.microsoft.com/office/drawing/2014/main" id="{2644B391-9BFE-445C-A9EC-F544BB85FBC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95067" y="1808532"/>
            <a:ext cx="5452527" cy="3240936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 cap="sq" cmpd="sng" algn="ctr">
            <a:noFill/>
            <a:prstDash val="solid"/>
            <a:miter lim="800000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80F26E69-87D9-4655-AE7B-280A87AA3C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861010" y="1975104"/>
            <a:ext cx="5120640" cy="2907792"/>
          </a:xfrm>
          <a:prstGeom prst="rect">
            <a:avLst/>
          </a:prstGeom>
          <a:noFill/>
          <a:ln w="6350" cap="sq" cmpd="sng" algn="ctr">
            <a:solidFill>
              <a:schemeClr val="tx1"/>
            </a:solidFill>
            <a:prstDash val="solid"/>
            <a:miter lim="800000"/>
          </a:ln>
          <a:effectLst>
            <a:softEdge rad="0"/>
          </a:effectLst>
        </p:spPr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8C3B467-088C-4F3D-A9A7-105C4E1E20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33793" y="2355458"/>
            <a:ext cx="4775075" cy="1630907"/>
          </a:xfrm>
        </p:spPr>
        <p:txBody>
          <a:bodyPr>
            <a:normAutofit fontScale="90000"/>
          </a:bodyPr>
          <a:lstStyle/>
          <a:p>
            <a:r>
              <a:rPr lang="en-US" sz="4000" dirty="0">
                <a:solidFill>
                  <a:schemeClr val="tx1"/>
                </a:solidFill>
              </a:rPr>
              <a:t>This is how they see </a:t>
            </a:r>
            <a:r>
              <a:rPr lang="en-US" sz="4000" dirty="0" err="1">
                <a:solidFill>
                  <a:schemeClr val="tx1"/>
                </a:solidFill>
              </a:rPr>
              <a:t>mE</a:t>
            </a:r>
            <a:r>
              <a:rPr lang="en-US" sz="4400" dirty="0">
                <a:solidFill>
                  <a:schemeClr val="tx1"/>
                </a:solidFill>
              </a:rPr>
              <a:t/>
            </a:r>
            <a:br>
              <a:rPr lang="en-US" sz="4400" dirty="0">
                <a:solidFill>
                  <a:schemeClr val="tx1"/>
                </a:solidFill>
              </a:rPr>
            </a:br>
            <a:r>
              <a:rPr lang="en-US" sz="2200" dirty="0">
                <a:solidFill>
                  <a:schemeClr val="tx1"/>
                </a:solidFill>
              </a:rPr>
              <a:t>Day 5</a:t>
            </a:r>
            <a:br>
              <a:rPr lang="en-US" sz="2200" dirty="0">
                <a:solidFill>
                  <a:schemeClr val="tx1"/>
                </a:solidFill>
              </a:rPr>
            </a:br>
            <a:r>
              <a:rPr lang="en-US" sz="2200" dirty="0">
                <a:solidFill>
                  <a:schemeClr val="tx1"/>
                </a:solidFill>
              </a:rPr>
              <a:t>Socio-Economic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722DDC-8EEE-4A06-8DFE-B44871EAA2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33793" y="3995988"/>
            <a:ext cx="4775075" cy="559656"/>
          </a:xfrm>
        </p:spPr>
        <p:txBody>
          <a:bodyPr>
            <a:normAutofit fontScale="77500" lnSpcReduction="20000"/>
          </a:bodyPr>
          <a:lstStyle/>
          <a:p>
            <a:pPr>
              <a:spcAft>
                <a:spcPts val="600"/>
              </a:spcAft>
            </a:pPr>
            <a:r>
              <a:rPr lang="en-US" dirty="0">
                <a:solidFill>
                  <a:schemeClr val="tx1"/>
                </a:solidFill>
              </a:rPr>
              <a:t>Richard T. Craig, PhD</a:t>
            </a:r>
          </a:p>
          <a:p>
            <a:pPr>
              <a:spcAft>
                <a:spcPts val="600"/>
              </a:spcAft>
            </a:pPr>
            <a:r>
              <a:rPr lang="en-US" dirty="0">
                <a:solidFill>
                  <a:schemeClr val="tx1"/>
                </a:solidFill>
              </a:rPr>
              <a:t>George Mason University</a:t>
            </a:r>
          </a:p>
        </p:txBody>
      </p:sp>
    </p:spTree>
    <p:extLst>
      <p:ext uri="{BB962C8B-B14F-4D97-AF65-F5344CB8AC3E}">
        <p14:creationId xmlns:p14="http://schemas.microsoft.com/office/powerpoint/2010/main" val="25842807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67058-440E-4B60-9476-33B234BAED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Authenticity…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9F9F46-BB48-4BCB-808B-4114C4DDE2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7900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761BCE-353A-4E02-97D6-3C3CBEA46B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400061-D078-47E9-BF9D-B80C9EA9E1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Behm-Morawitz</a:t>
            </a:r>
            <a:r>
              <a:rPr lang="en-US" dirty="0"/>
              <a:t>, E., Miller, B. M., &amp; Lewallen, J. (2018). A Model for Quantitatively Analyzing Representations of Social Class in Screen Media. </a:t>
            </a:r>
            <a:r>
              <a:rPr lang="en-US" i="1" dirty="0"/>
              <a:t>Communication Research Reports</a:t>
            </a:r>
            <a:r>
              <a:rPr lang="en-US" dirty="0"/>
              <a:t>, </a:t>
            </a:r>
            <a:r>
              <a:rPr lang="en-US" i="1" dirty="0"/>
              <a:t>35</a:t>
            </a:r>
            <a:r>
              <a:rPr lang="en-US" dirty="0"/>
              <a:t>(3), 210–221. https://doi-org.mutex.gmu.edu/10.1080/08824096.2018.1428544</a:t>
            </a:r>
          </a:p>
          <a:p>
            <a:r>
              <a:rPr lang="en-US" dirty="0"/>
              <a:t>Bunds, K. S., Newman, J. I., &amp; </a:t>
            </a:r>
            <a:r>
              <a:rPr lang="en-US" dirty="0" err="1"/>
              <a:t>Giardina</a:t>
            </a:r>
            <a:r>
              <a:rPr lang="en-US" dirty="0"/>
              <a:t>, M. D. (2015). The Spectacle of Disposability: </a:t>
            </a:r>
            <a:r>
              <a:rPr lang="en-US" dirty="0" err="1"/>
              <a:t>Bumfights</a:t>
            </a:r>
            <a:r>
              <a:rPr lang="en-US" dirty="0"/>
              <a:t>, Commodity Abjection, and the Politics of Homelessness. </a:t>
            </a:r>
            <a:r>
              <a:rPr lang="en-US" i="1" dirty="0"/>
              <a:t>Critical Studies in Media Communication</a:t>
            </a:r>
            <a:r>
              <a:rPr lang="en-US" dirty="0"/>
              <a:t>, </a:t>
            </a:r>
            <a:r>
              <a:rPr lang="en-US" i="1" dirty="0"/>
              <a:t>32</a:t>
            </a:r>
            <a:r>
              <a:rPr lang="en-US" dirty="0"/>
              <a:t>(4), 272–286. https://doi-org.mutex.gmu.edu/10.1080/15295036.2014.944928</a:t>
            </a:r>
          </a:p>
          <a:p>
            <a:r>
              <a:rPr lang="en-US" dirty="0"/>
              <a:t>Lee, M. J., &amp; </a:t>
            </a:r>
            <a:r>
              <a:rPr lang="en-US" dirty="0" err="1"/>
              <a:t>Moscowitz</a:t>
            </a:r>
            <a:r>
              <a:rPr lang="en-US" dirty="0"/>
              <a:t>, L. (2013). The “Rich Bitch”: Class and Gender on the Real Housewives of New York City. </a:t>
            </a:r>
            <a:r>
              <a:rPr lang="en-US" i="1" dirty="0"/>
              <a:t>Feminist Media Studies</a:t>
            </a:r>
            <a:r>
              <a:rPr lang="en-US" dirty="0"/>
              <a:t>, </a:t>
            </a:r>
            <a:r>
              <a:rPr lang="en-US" i="1" dirty="0"/>
              <a:t>13</a:t>
            </a:r>
            <a:r>
              <a:rPr lang="en-US" dirty="0"/>
              <a:t>(1), 64–82. </a:t>
            </a:r>
            <a:r>
              <a:rPr lang="en-US" dirty="0">
                <a:hlinkClick r:id="rId2"/>
              </a:rPr>
              <a:t>https://doi-org.mutex.gmu.edu/10.1080/14680777.2011.647971</a:t>
            </a:r>
            <a:endParaRPr lang="en-US" dirty="0"/>
          </a:p>
          <a:p>
            <a:r>
              <a:rPr lang="en-US" dirty="0"/>
              <a:t>O’Sullivan, S. E. M. (2016). Playing “Redneck”: White Masculinity and Working-Class Performance on Duck Dynasty. </a:t>
            </a:r>
            <a:r>
              <a:rPr lang="en-US" i="1" dirty="0"/>
              <a:t>Journal of Popular Culture</a:t>
            </a:r>
            <a:r>
              <a:rPr lang="en-US" dirty="0"/>
              <a:t>, </a:t>
            </a:r>
            <a:r>
              <a:rPr lang="en-US" i="1" dirty="0"/>
              <a:t>49</a:t>
            </a:r>
            <a:r>
              <a:rPr lang="en-US" dirty="0"/>
              <a:t>(2), 367–384. https://doi-org.mutex.gmu.edu/10.1111/jpcu.12403</a:t>
            </a:r>
          </a:p>
          <a:p>
            <a:r>
              <a:rPr lang="en-US" dirty="0"/>
              <a:t>Paulson, E. L., &amp; O, G. T. C. (2018). Marketing Social Class and Ideology in Post-World-War-Two American Print Advertising. </a:t>
            </a:r>
            <a:r>
              <a:rPr lang="en-US" i="1" dirty="0"/>
              <a:t>Journal of </a:t>
            </a:r>
            <a:r>
              <a:rPr lang="en-US" i="1" dirty="0" err="1"/>
              <a:t>Macromarketing</a:t>
            </a:r>
            <a:r>
              <a:rPr lang="en-US" dirty="0"/>
              <a:t>, </a:t>
            </a:r>
            <a:r>
              <a:rPr lang="en-US" i="1" dirty="0"/>
              <a:t>38</a:t>
            </a:r>
            <a:r>
              <a:rPr lang="en-US" dirty="0"/>
              <a:t>(1), 7–28. </a:t>
            </a:r>
            <a:r>
              <a:rPr lang="en-US" dirty="0">
                <a:hlinkClick r:id="rId3"/>
              </a:rPr>
              <a:t>https://doi-org.mutex.gmu.edu/10.1177/0276146717733788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7293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CB5A19-C1E8-455C-9DE3-39D8F4A49A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Social-Class…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5C5327-4294-4614-857C-2B0E13F7A9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One of the most fundamental dimensions of social organization…</a:t>
            </a:r>
          </a:p>
          <a:p>
            <a:pPr lvl="1"/>
            <a:r>
              <a:rPr lang="en-US" dirty="0"/>
              <a:t>Organization of individuals into groups </a:t>
            </a:r>
          </a:p>
          <a:p>
            <a:pPr lvl="1"/>
            <a:r>
              <a:rPr lang="en-US" dirty="0"/>
              <a:t>Arranged </a:t>
            </a:r>
            <a:r>
              <a:rPr lang="en-US" dirty="0" err="1"/>
              <a:t>hierarchaly</a:t>
            </a:r>
            <a:r>
              <a:rPr lang="en-US" dirty="0"/>
              <a:t> </a:t>
            </a:r>
          </a:p>
          <a:p>
            <a:pPr lvl="1"/>
            <a:endParaRPr lang="en-US" dirty="0"/>
          </a:p>
          <a:p>
            <a:r>
              <a:rPr lang="en-US" dirty="0"/>
              <a:t>Marx</a:t>
            </a:r>
          </a:p>
          <a:p>
            <a:pPr lvl="1"/>
            <a:r>
              <a:rPr lang="en-US" dirty="0"/>
              <a:t>Based in Marxism…social class determined by individuals relationship to power and production</a:t>
            </a:r>
          </a:p>
          <a:p>
            <a:pPr lvl="2"/>
            <a:r>
              <a:rPr lang="en-US" dirty="0"/>
              <a:t>Does individual posses the power to produce?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3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E7741A-7DEE-4B75-8E37-30E0F54817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Social-Class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1701F8-A042-4AEE-A4A3-EE4126A4C4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Weber 3 elements of social class</a:t>
            </a:r>
          </a:p>
          <a:p>
            <a:pPr lvl="1"/>
            <a:r>
              <a:rPr lang="en-US" dirty="0"/>
              <a:t>Economic position</a:t>
            </a:r>
          </a:p>
          <a:p>
            <a:pPr lvl="1"/>
            <a:r>
              <a:rPr lang="en-US" dirty="0"/>
              <a:t>Social status or prestige</a:t>
            </a:r>
          </a:p>
          <a:p>
            <a:pPr lvl="1"/>
            <a:r>
              <a:rPr lang="en-US" dirty="0"/>
              <a:t>Power</a:t>
            </a:r>
          </a:p>
          <a:p>
            <a:pPr lvl="2"/>
            <a:r>
              <a:rPr lang="en-US" dirty="0"/>
              <a:t>Some scholars also include</a:t>
            </a:r>
          </a:p>
          <a:p>
            <a:pPr lvl="3"/>
            <a:r>
              <a:rPr lang="en-US" dirty="0"/>
              <a:t>Education</a:t>
            </a:r>
          </a:p>
          <a:p>
            <a:pPr lvl="3"/>
            <a:r>
              <a:rPr lang="en-US" dirty="0"/>
              <a:t>Occupation</a:t>
            </a:r>
          </a:p>
          <a:p>
            <a:pPr lvl="3"/>
            <a:r>
              <a:rPr lang="en-US" dirty="0"/>
              <a:t>Income</a:t>
            </a:r>
          </a:p>
          <a:p>
            <a:pPr lvl="3"/>
            <a:r>
              <a:rPr lang="en-US" dirty="0"/>
              <a:t>Wealth</a:t>
            </a:r>
          </a:p>
          <a:p>
            <a:r>
              <a:rPr lang="en-US" dirty="0"/>
              <a:t>Classes often recognized in contemporary U.S.</a:t>
            </a:r>
          </a:p>
          <a:p>
            <a:pPr lvl="1"/>
            <a:r>
              <a:rPr lang="en-US" dirty="0"/>
              <a:t>Lower Class</a:t>
            </a:r>
          </a:p>
          <a:p>
            <a:pPr lvl="1"/>
            <a:r>
              <a:rPr lang="en-US" dirty="0"/>
              <a:t>Working Class</a:t>
            </a:r>
          </a:p>
          <a:p>
            <a:pPr lvl="1"/>
            <a:r>
              <a:rPr lang="en-US" dirty="0"/>
              <a:t>Middle Class</a:t>
            </a:r>
          </a:p>
          <a:p>
            <a:pPr lvl="1"/>
            <a:r>
              <a:rPr lang="en-US" dirty="0"/>
              <a:t>Upper-middle Class</a:t>
            </a:r>
          </a:p>
          <a:p>
            <a:pPr lvl="1"/>
            <a:r>
              <a:rPr lang="en-US" dirty="0"/>
              <a:t>Upper Class</a:t>
            </a:r>
          </a:p>
        </p:txBody>
      </p:sp>
    </p:spTree>
    <p:extLst>
      <p:ext uri="{BB962C8B-B14F-4D97-AF65-F5344CB8AC3E}">
        <p14:creationId xmlns:p14="http://schemas.microsoft.com/office/powerpoint/2010/main" val="3083711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E5A461-3424-4FFE-9C06-1E2F5167A1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Living the “American Dream” via Media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7D8D15-7489-41B1-BDF9-75DC9E738C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Paulson and </a:t>
            </a:r>
            <a:r>
              <a:rPr lang="en-US" dirty="0" err="1"/>
              <a:t>O’Guinn</a:t>
            </a:r>
            <a:endParaRPr lang="en-US" dirty="0"/>
          </a:p>
          <a:p>
            <a:pPr lvl="1"/>
            <a:r>
              <a:rPr lang="en-US" dirty="0"/>
              <a:t>Nearly half Americans believe they are middle class</a:t>
            </a:r>
          </a:p>
          <a:p>
            <a:pPr lvl="2"/>
            <a:r>
              <a:rPr lang="en-US" dirty="0"/>
              <a:t>Mass media has been said to lead to misperceptions about American’s self-perception of belonging to the middle class.</a:t>
            </a:r>
          </a:p>
          <a:p>
            <a:pPr lvl="3"/>
            <a:r>
              <a:rPr lang="en-US" dirty="0"/>
              <a:t>Media blurs the lines between social classes</a:t>
            </a:r>
          </a:p>
          <a:p>
            <a:r>
              <a:rPr lang="en-US" dirty="0"/>
              <a:t>What is the “American Dream”</a:t>
            </a:r>
          </a:p>
          <a:p>
            <a:pPr lvl="1"/>
            <a:r>
              <a:rPr lang="en-US" dirty="0"/>
              <a:t>Life should be better and filled with opportunity for everyone, despite social class!</a:t>
            </a:r>
          </a:p>
          <a:p>
            <a:pPr lvl="2"/>
            <a:r>
              <a:rPr lang="en-US" dirty="0"/>
              <a:t>3 Interrelated ideas constructing the American Dream</a:t>
            </a:r>
          </a:p>
          <a:p>
            <a:pPr lvl="3"/>
            <a:r>
              <a:rPr lang="en-US" dirty="0"/>
              <a:t>Opportunity</a:t>
            </a:r>
          </a:p>
          <a:p>
            <a:pPr lvl="3"/>
            <a:r>
              <a:rPr lang="en-US" dirty="0"/>
              <a:t>Meritocracy</a:t>
            </a:r>
          </a:p>
          <a:p>
            <a:pPr lvl="3"/>
            <a:r>
              <a:rPr lang="en-US" dirty="0"/>
              <a:t>Upward mobility</a:t>
            </a:r>
          </a:p>
          <a:p>
            <a:r>
              <a:rPr lang="en-US" dirty="0"/>
              <a:t>Most Americans believe that opportunity is “widely available” (Paulson and </a:t>
            </a:r>
            <a:r>
              <a:rPr lang="en-US" dirty="0" err="1"/>
              <a:t>O’Guinn</a:t>
            </a:r>
            <a:r>
              <a:rPr lang="en-US" dirty="0"/>
              <a:t>, 2018)</a:t>
            </a:r>
          </a:p>
          <a:p>
            <a:pPr lvl="1"/>
            <a:r>
              <a:rPr lang="en-US" dirty="0"/>
              <a:t>Hard work and talent gets you ahead!</a:t>
            </a:r>
          </a:p>
          <a:p>
            <a:pPr lvl="3"/>
            <a:endParaRPr lang="en-US" dirty="0"/>
          </a:p>
          <a:p>
            <a:pPr lvl="3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8006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3E0E20-C3A7-4089-8C8F-F7A9D5B1E4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Value of Capital in Social Class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45271D-050E-48B9-8888-3D6FC49EBE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Bourdieu’s conception (O’Sullivan, 2016)</a:t>
            </a:r>
          </a:p>
          <a:p>
            <a:pPr lvl="1"/>
            <a:r>
              <a:rPr lang="en-US" dirty="0"/>
              <a:t>Economic capital (money and property)</a:t>
            </a:r>
          </a:p>
          <a:p>
            <a:pPr lvl="1"/>
            <a:r>
              <a:rPr lang="en-US" dirty="0"/>
              <a:t>Cultural Capital (cultural goods and services including educational credentials)</a:t>
            </a:r>
          </a:p>
          <a:p>
            <a:pPr lvl="1"/>
            <a:r>
              <a:rPr lang="en-US" dirty="0"/>
              <a:t>Social capital (acquaintances and networks)</a:t>
            </a:r>
          </a:p>
          <a:p>
            <a:pPr lvl="1"/>
            <a:r>
              <a:rPr lang="en-US" dirty="0"/>
              <a:t>Symbolic capital (legitimation)</a:t>
            </a:r>
          </a:p>
        </p:txBody>
      </p:sp>
    </p:spTree>
    <p:extLst>
      <p:ext uri="{BB962C8B-B14F-4D97-AF65-F5344CB8AC3E}">
        <p14:creationId xmlns:p14="http://schemas.microsoft.com/office/powerpoint/2010/main" val="4242447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61FA77-E877-4986-84E9-7BEA493101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Low-income/Impoverished Class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B137E4-1C54-4FBF-BFD5-7F2D9460D8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Bunds &amp; Newman (2015)</a:t>
            </a:r>
          </a:p>
          <a:p>
            <a:pPr lvl="1"/>
            <a:r>
              <a:rPr lang="en-US" dirty="0"/>
              <a:t>Media allows audiences to consume the “horrors” of poverty without having to engage in the material realities of poverty.</a:t>
            </a:r>
          </a:p>
          <a:p>
            <a:pPr lvl="2"/>
            <a:r>
              <a:rPr lang="en-US" dirty="0"/>
              <a:t>Those who are impoverished (a la the “bum” in Bunds and Newman’s study) become the “other”</a:t>
            </a:r>
          </a:p>
          <a:p>
            <a:pPr lvl="3"/>
            <a:r>
              <a:rPr lang="en-US" dirty="0"/>
              <a:t>The Impoverished other is</a:t>
            </a:r>
          </a:p>
          <a:p>
            <a:pPr lvl="4"/>
            <a:r>
              <a:rPr lang="en-US" dirty="0"/>
              <a:t>Undeserving</a:t>
            </a:r>
          </a:p>
          <a:p>
            <a:pPr lvl="4"/>
            <a:r>
              <a:rPr lang="en-US" dirty="0"/>
              <a:t>Pathological </a:t>
            </a:r>
          </a:p>
          <a:p>
            <a:pPr lvl="4"/>
            <a:r>
              <a:rPr lang="en-US" dirty="0"/>
              <a:t>Irresponsible </a:t>
            </a:r>
          </a:p>
        </p:txBody>
      </p:sp>
    </p:spTree>
    <p:extLst>
      <p:ext uri="{BB962C8B-B14F-4D97-AF65-F5344CB8AC3E}">
        <p14:creationId xmlns:p14="http://schemas.microsoft.com/office/powerpoint/2010/main" val="1571690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30FD82-666A-40C2-8E9E-606BB1D196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Working Class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DD707B-C4F6-4128-B3F3-C441800183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Working Class Media Traits (stereotypes) (</a:t>
            </a:r>
            <a:r>
              <a:rPr lang="en-US" dirty="0" err="1"/>
              <a:t>Behm-Marowitz</a:t>
            </a:r>
            <a:r>
              <a:rPr lang="en-US" dirty="0"/>
              <a:t>, 2018)</a:t>
            </a:r>
          </a:p>
          <a:p>
            <a:pPr lvl="1"/>
            <a:r>
              <a:rPr lang="en-US" dirty="0"/>
              <a:t>Lacking intelligence</a:t>
            </a:r>
          </a:p>
          <a:p>
            <a:pPr lvl="1"/>
            <a:r>
              <a:rPr lang="en-US" dirty="0"/>
              <a:t>Lacking in taste</a:t>
            </a:r>
          </a:p>
          <a:p>
            <a:pPr lvl="1"/>
            <a:r>
              <a:rPr lang="en-US" dirty="0"/>
              <a:t>Lacking in parenting skills</a:t>
            </a:r>
          </a:p>
          <a:p>
            <a:pPr lvl="2"/>
            <a:r>
              <a:rPr lang="en-US" dirty="0"/>
              <a:t>Men</a:t>
            </a:r>
          </a:p>
          <a:p>
            <a:pPr lvl="3"/>
            <a:r>
              <a:rPr lang="en-US" dirty="0"/>
              <a:t>Lazy</a:t>
            </a:r>
          </a:p>
          <a:p>
            <a:pPr lvl="3"/>
            <a:r>
              <a:rPr lang="en-US" dirty="0"/>
              <a:t>Unintelligent </a:t>
            </a:r>
          </a:p>
          <a:p>
            <a:pPr lvl="3"/>
            <a:r>
              <a:rPr lang="en-US" dirty="0"/>
              <a:t>Buffoons </a:t>
            </a:r>
          </a:p>
          <a:p>
            <a:pPr lvl="2"/>
            <a:r>
              <a:rPr lang="en-US" dirty="0"/>
              <a:t>Women</a:t>
            </a:r>
          </a:p>
          <a:p>
            <a:pPr lvl="3"/>
            <a:r>
              <a:rPr lang="en-US" dirty="0"/>
              <a:t>Depicted by success in domestic sphere</a:t>
            </a:r>
          </a:p>
          <a:p>
            <a:pPr lvl="1"/>
            <a:r>
              <a:rPr lang="en-US" dirty="0"/>
              <a:t>Unable to take responsibility for their lives</a:t>
            </a:r>
          </a:p>
          <a:p>
            <a:pPr lvl="3"/>
            <a:endParaRPr lang="en-US" dirty="0"/>
          </a:p>
        </p:txBody>
      </p:sp>
      <p:pic>
        <p:nvPicPr>
          <p:cNvPr id="2050" name="Picture 2" descr="The King of Queens: The Complete Series [22 Discs] [DVD] - Best Buy">
            <a:extLst>
              <a:ext uri="{FF2B5EF4-FFF2-40B4-BE49-F238E27FC236}">
                <a16:creationId xmlns:a16="http://schemas.microsoft.com/office/drawing/2014/main" id="{C30A609B-08AD-41DE-9AA5-AF9F491E32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77065" y="1331013"/>
            <a:ext cx="1612756" cy="22990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The Middle (season 2) - Wikipedia">
            <a:extLst>
              <a:ext uri="{FF2B5EF4-FFF2-40B4-BE49-F238E27FC236}">
                <a16:creationId xmlns:a16="http://schemas.microsoft.com/office/drawing/2014/main" id="{8BE3BDE1-C466-4943-8E9C-9F0DF1DE15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8486" y="2480530"/>
            <a:ext cx="1685510" cy="22990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Amazon.com: Watch The Honeymooners Lost Episodes | Prime Video">
            <a:extLst>
              <a:ext uri="{FF2B5EF4-FFF2-40B4-BE49-F238E27FC236}">
                <a16:creationId xmlns:a16="http://schemas.microsoft.com/office/drawing/2014/main" id="{EEAAD467-9C83-47A8-A000-EA2F91331D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15023" y="4090025"/>
            <a:ext cx="2352174" cy="1324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New 'Flintstones' Series in the Works From WB, Elizabeth Banks ...">
            <a:extLst>
              <a:ext uri="{FF2B5EF4-FFF2-40B4-BE49-F238E27FC236}">
                <a16:creationId xmlns:a16="http://schemas.microsoft.com/office/drawing/2014/main" id="{CB4627E7-8262-42D1-90F0-51AA8AA073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4869546"/>
            <a:ext cx="2393031" cy="1345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6245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50965A-E6CB-4840-B9D5-C66D3B3AA9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Upper-Class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BFCDF3-4D31-4ADF-A4A7-30D67E88F0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Depicted more favorably than working class</a:t>
            </a:r>
          </a:p>
          <a:p>
            <a:pPr lvl="1"/>
            <a:r>
              <a:rPr lang="en-US" dirty="0"/>
              <a:t>Better parenting</a:t>
            </a:r>
          </a:p>
          <a:p>
            <a:pPr lvl="1"/>
            <a:r>
              <a:rPr lang="en-US" dirty="0"/>
              <a:t>Better taste</a:t>
            </a:r>
          </a:p>
          <a:p>
            <a:pPr lvl="1"/>
            <a:r>
              <a:rPr lang="en-US" dirty="0"/>
              <a:t>Higher intelligence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2492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243184-F2B7-4477-820D-E8CBD0E4E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Performing Class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8EE3F6-4AEC-4356-BB3B-98012F280E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Grindstaff</a:t>
            </a:r>
            <a:r>
              <a:rPr lang="en-US" dirty="0"/>
              <a:t> (2002)---from Lee and </a:t>
            </a:r>
            <a:r>
              <a:rPr lang="en-US" dirty="0" err="1"/>
              <a:t>Moscowitz</a:t>
            </a:r>
            <a:r>
              <a:rPr lang="en-US" dirty="0"/>
              <a:t> (Gender Race and Class Reader)</a:t>
            </a:r>
          </a:p>
          <a:p>
            <a:pPr lvl="1"/>
            <a:r>
              <a:rPr lang="en-US" dirty="0"/>
              <a:t>Class, especially in the context of television, is also a performance, a social script involving, among other things, language use, mannerisms, and dress</a:t>
            </a:r>
          </a:p>
          <a:p>
            <a:pPr lvl="1"/>
            <a:endParaRPr lang="en-US" dirty="0"/>
          </a:p>
          <a:p>
            <a:endParaRPr lang="en-US" dirty="0"/>
          </a:p>
          <a:p>
            <a:pPr lvl="1"/>
            <a:r>
              <a:rPr lang="en-US" dirty="0"/>
              <a:t>Wood and </a:t>
            </a:r>
            <a:r>
              <a:rPr lang="en-US" dirty="0" err="1"/>
              <a:t>Skeggs</a:t>
            </a:r>
            <a:endParaRPr lang="en-US" dirty="0"/>
          </a:p>
          <a:p>
            <a:pPr lvl="2"/>
            <a:r>
              <a:rPr lang="en-US" dirty="0" err="1"/>
              <a:t>Perfomatives</a:t>
            </a:r>
            <a:r>
              <a:rPr lang="en-US" dirty="0"/>
              <a:t> are unconscious repeated gendered and classed enactments, while performances are full-blown conscious actions.  What we often see on reality television is the performative made explicit.</a:t>
            </a:r>
          </a:p>
          <a:p>
            <a:pPr lvl="1"/>
            <a:endParaRPr lang="en-US" dirty="0"/>
          </a:p>
        </p:txBody>
      </p:sp>
      <p:pic>
        <p:nvPicPr>
          <p:cNvPr id="1026" name="Picture 2" descr="After 11 seasons and declining viewership, 'Duck Dynasty' says ...">
            <a:extLst>
              <a:ext uri="{FF2B5EF4-FFF2-40B4-BE49-F238E27FC236}">
                <a16:creationId xmlns:a16="http://schemas.microsoft.com/office/drawing/2014/main" id="{01AB0A0C-DC37-4A4C-B43E-E636F94008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0126" y="4190233"/>
            <a:ext cx="2695074" cy="20251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Take a Tour of Dorinda Medley's Blue Stone Manor | The Real ...">
            <a:extLst>
              <a:ext uri="{FF2B5EF4-FFF2-40B4-BE49-F238E27FC236}">
                <a16:creationId xmlns:a16="http://schemas.microsoft.com/office/drawing/2014/main" id="{54152511-B8E5-46D1-B861-6F483064BC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3947" y="4450524"/>
            <a:ext cx="3244516" cy="1825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2147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FIVE">
      <a:dk1>
        <a:sysClr val="windowText" lastClr="000000"/>
      </a:dk1>
      <a:lt1>
        <a:sysClr val="window" lastClr="FFFFFF"/>
      </a:lt1>
      <a:dk2>
        <a:srgbClr val="505046"/>
      </a:dk2>
      <a:lt2>
        <a:srgbClr val="F5F6F4"/>
      </a:lt2>
      <a:accent1>
        <a:srgbClr val="57903F"/>
      </a:accent1>
      <a:accent2>
        <a:srgbClr val="F03F2B"/>
      </a:accent2>
      <a:accent3>
        <a:srgbClr val="3488A0"/>
      </a:accent3>
      <a:accent4>
        <a:srgbClr val="F8D22F"/>
      </a:accent4>
      <a:accent5>
        <a:srgbClr val="5CC6D6"/>
      </a:accent5>
      <a:accent6>
        <a:srgbClr val="B8D233"/>
      </a:accent6>
      <a:hlink>
        <a:srgbClr val="00B0F0"/>
      </a:hlink>
      <a:folHlink>
        <a:srgbClr val="B2B2B2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iginal 5_01_Win32" id="{77344C68-A3F1-476B-8680-97D7F429B46B}" vid="{89780073-58E8-4DFF-BF29-BA99F8052841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b0dfc286-919a-46ed-b885-f3f322d62097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EAB9A0756B1CE44A885579893A1CE3B" ma:contentTypeVersion="9" ma:contentTypeDescription="Create a new document." ma:contentTypeScope="" ma:versionID="9fab205a370bd1793fb8c6722e893e07">
  <xsd:schema xmlns:xsd="http://www.w3.org/2001/XMLSchema" xmlns:xs="http://www.w3.org/2001/XMLSchema" xmlns:p="http://schemas.microsoft.com/office/2006/metadata/properties" xmlns:ns3="b0dfc286-919a-46ed-b885-f3f322d62097" targetNamespace="http://schemas.microsoft.com/office/2006/metadata/properties" ma:root="true" ma:fieldsID="245204832117d96f941570e948d60576" ns3:_="">
    <xsd:import namespace="b0dfc286-919a-46ed-b885-f3f322d6209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EventHashCode" minOccurs="0"/>
                <xsd:element ref="ns3:MediaServiceGenerationTim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0dfc286-919a-46ed-b885-f3f322d6209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37651BA-F45C-4845-9AB3-E0A65B39F5E1}">
  <ds:schemaRefs>
    <ds:schemaRef ds:uri="http://www.w3.org/XML/1998/namespace"/>
    <ds:schemaRef ds:uri="http://purl.org/dc/elements/1.1/"/>
    <ds:schemaRef ds:uri="http://schemas.microsoft.com/office/2006/documentManagement/types"/>
    <ds:schemaRef ds:uri="http://purl.org/dc/terms/"/>
    <ds:schemaRef ds:uri="http://schemas.microsoft.com/office/infopath/2007/PartnerControls"/>
    <ds:schemaRef ds:uri="http://schemas.microsoft.com/office/2006/metadata/properties"/>
    <ds:schemaRef ds:uri="http://schemas.openxmlformats.org/package/2006/metadata/core-properties"/>
    <ds:schemaRef ds:uri="b0dfc286-919a-46ed-b885-f3f322d62097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CDB58277-F8DF-46FF-84EC-EF41B835E69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2582197-B1F1-42E2-BF86-6FBB0BA5EA3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0dfc286-919a-46ed-b885-f3f322d6209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{C607014A-8CF2-4F7D-A4FF-8C2DBE9B5C41}tf78438558</Template>
  <TotalTime>0</TotalTime>
  <Words>661</Words>
  <Application>Microsoft Office PowerPoint</Application>
  <PresentationFormat>Widescreen</PresentationFormat>
  <Paragraphs>85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Century Gothic</vt:lpstr>
      <vt:lpstr>Garamond</vt:lpstr>
      <vt:lpstr>SavonVTI</vt:lpstr>
      <vt:lpstr>This is how they see mE Day 5 Socio-Economic </vt:lpstr>
      <vt:lpstr>Social-Class…</vt:lpstr>
      <vt:lpstr>Social-Class</vt:lpstr>
      <vt:lpstr>Living the “American Dream” via Media</vt:lpstr>
      <vt:lpstr>Value of Capital in Social Class</vt:lpstr>
      <vt:lpstr>Low-income/Impoverished Class</vt:lpstr>
      <vt:lpstr>Working Class</vt:lpstr>
      <vt:lpstr>Upper-Class</vt:lpstr>
      <vt:lpstr>Performing Class</vt:lpstr>
      <vt:lpstr>Authenticity…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2020-05-10T05:32:50Z</dcterms:created>
  <dcterms:modified xsi:type="dcterms:W3CDTF">2020-05-17T22:57:19Z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0x0101006EAB9A0756B1CE44A885579893A1CE3B</vt:lpwstr>
  </property>
</Properties>
</file>