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58" r:id="rId6"/>
    <p:sldId id="265" r:id="rId7"/>
    <p:sldId id="266" r:id="rId8"/>
    <p:sldId id="267" r:id="rId9"/>
    <p:sldId id="273" r:id="rId10"/>
    <p:sldId id="274" r:id="rId11"/>
    <p:sldId id="317" r:id="rId12"/>
    <p:sldId id="277" r:id="rId13"/>
    <p:sldId id="276" r:id="rId14"/>
    <p:sldId id="310" r:id="rId15"/>
    <p:sldId id="279" r:id="rId16"/>
    <p:sldId id="281" r:id="rId17"/>
    <p:sldId id="283" r:id="rId18"/>
    <p:sldId id="319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7FD29-02B8-49E3-9FC4-6BD72FEBE634}" v="84" dt="2020-05-16T17:09:10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CBC732-5EFD-478D-BE77-AB4B4B21C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65D147E-8461-4AA3-8EE9-E12CE3A5CB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D23A1-D91E-4549-B606-FD6AD3AA36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39CF26B-A0B0-48ED-8D54-FAB21C13800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1EB469-A175-4097-9C9A-2A748A051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5CF37F-9A53-4D9C-8BF2-048074E2B1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94569-C7FF-4AFC-9C70-E2505DF05F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BA1838B-35F4-4DA6-BBC3-431C78F8EE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A0184D-7BE1-4DC3-8A7C-2F97DCD16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859841-8FDE-4B6D-AC98-745E2D7C00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EBDD4-70D1-4622-B905-F33C1B8E7F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B1A2E30-19FF-49D4-94B4-7188CD19CD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joc.org/index.php/ijoc/article/view/5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Is this how they see me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Masses, Messages and Meanings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Richard T. Craig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52F46E-DEAD-496A-9B01-439BC154B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Arbitrary Nature of Signs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E6B84AA-D3AF-4B18-9416-378E48E605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hlink"/>
                </a:solidFill>
              </a:rPr>
              <a:t>2. The relationship between signifiers and </a:t>
            </a:r>
            <a:r>
              <a:rPr lang="en-US" altLang="en-US" b="1" dirty="0" err="1">
                <a:solidFill>
                  <a:schemeClr val="hlink"/>
                </a:solidFill>
              </a:rPr>
              <a:t>signifieds</a:t>
            </a:r>
            <a:r>
              <a:rPr lang="en-US" altLang="en-US" b="1" dirty="0">
                <a:solidFill>
                  <a:schemeClr val="hlink"/>
                </a:solidFill>
              </a:rPr>
              <a:t> is </a:t>
            </a:r>
            <a:r>
              <a:rPr lang="en-US" altLang="en-US" b="1" u="sng" dirty="0">
                <a:solidFill>
                  <a:schemeClr val="hlink"/>
                </a:solidFill>
              </a:rPr>
              <a:t>arbitrary</a:t>
            </a:r>
            <a:r>
              <a:rPr lang="en-US" altLang="en-US" b="1" dirty="0">
                <a:solidFill>
                  <a:schemeClr val="hlink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There is nothing </a:t>
            </a:r>
            <a:r>
              <a:rPr lang="en-US" altLang="en-US" i="1" dirty="0"/>
              <a:t>inherent</a:t>
            </a:r>
            <a:r>
              <a:rPr lang="en-US" altLang="en-US" dirty="0"/>
              <a:t> in the roses that requires us to associate them with “passion.”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300" dirty="0"/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86EEC582-84C2-4A65-918C-FC36F9AE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5447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/>
              <a:t>Could you fix my Dodge Dakota?</a:t>
            </a:r>
          </a:p>
        </p:txBody>
      </p:sp>
      <p:pic>
        <p:nvPicPr>
          <p:cNvPr id="15365" name="Picture 8" descr="bachelor">
            <a:extLst>
              <a:ext uri="{FF2B5EF4-FFF2-40B4-BE49-F238E27FC236}">
                <a16:creationId xmlns:a16="http://schemas.microsoft.com/office/drawing/2014/main" id="{FB21A02C-9DC5-4003-83D2-13B50A61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14194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176503C-F9D7-4FB2-BDD7-5ED7B1F0F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But, if Signs are Arbitrary, </a:t>
            </a:r>
            <a:br>
              <a:rPr lang="en-US" altLang="en-US" sz="3800" dirty="0"/>
            </a:br>
            <a:r>
              <a:rPr lang="en-US" altLang="en-US" sz="3800" dirty="0"/>
              <a:t>How Did (S)he “Get” What I Meant?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79B7498-A8B0-4BB5-8919-B66652399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u="sng" dirty="0"/>
              <a:t>Cultural Codes and Conventions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(S)he “got” the meaning because (s)he and I shared the same cultural codes and conventions.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These codes and conventions tell us both to associate the </a:t>
            </a:r>
            <a:r>
              <a:rPr lang="en-US" altLang="en-US" i="1" dirty="0">
                <a:cs typeface="Times New Roman" panose="02020603050405020304" pitchFamily="18" charset="0"/>
              </a:rPr>
              <a:t>signifier</a:t>
            </a:r>
            <a:r>
              <a:rPr lang="en-US" altLang="en-US" dirty="0">
                <a:cs typeface="Times New Roman" panose="02020603050405020304" pitchFamily="18" charset="0"/>
              </a:rPr>
              <a:t> of a bunch of roses with a particular </a:t>
            </a:r>
            <a:r>
              <a:rPr lang="en-US" altLang="en-US" i="1" dirty="0">
                <a:cs typeface="Times New Roman" panose="02020603050405020304" pitchFamily="18" charset="0"/>
              </a:rPr>
              <a:t>signified</a:t>
            </a:r>
            <a:r>
              <a:rPr lang="en-US" altLang="en-US" dirty="0">
                <a:cs typeface="Times New Roman" panose="02020603050405020304" pitchFamily="18" charset="0"/>
              </a:rPr>
              <a:t> or meaning – "I love you."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C9099E7-A515-43B4-B0BE-17F3EAA6D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8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So What Does Semiotics Have to Do with Cultural Studies?</a:t>
            </a:r>
            <a:r>
              <a:rPr lang="en-US" altLang="en-US" dirty="0"/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4B0CFA5-E250-416C-9E53-F52E119F3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984363"/>
            <a:ext cx="8229600" cy="3086376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The job of the analyst is to determine how a media </a:t>
            </a:r>
            <a:r>
              <a:rPr lang="en-US" altLang="en-US" b="1" i="1" dirty="0">
                <a:cs typeface="Times New Roman" panose="02020603050405020304" pitchFamily="18" charset="0"/>
              </a:rPr>
              <a:t>text</a:t>
            </a:r>
            <a:r>
              <a:rPr lang="en-US" altLang="en-US" dirty="0">
                <a:cs typeface="Times New Roman" panose="02020603050405020304" pitchFamily="18" charset="0"/>
              </a:rPr>
              <a:t> links up </a:t>
            </a:r>
            <a:r>
              <a:rPr lang="en-US" altLang="en-US" b="1" i="1" dirty="0">
                <a:cs typeface="Times New Roman" panose="02020603050405020304" pitchFamily="18" charset="0"/>
              </a:rPr>
              <a:t>signifiers</a:t>
            </a:r>
            <a:r>
              <a:rPr lang="en-US" altLang="en-US" dirty="0">
                <a:cs typeface="Times New Roman" panose="02020603050405020304" pitchFamily="18" charset="0"/>
              </a:rPr>
              <a:t>—that is, certain images, certain forms of language, and certain sounds—to communicate particular </a:t>
            </a:r>
            <a:r>
              <a:rPr lang="en-US" altLang="en-US" b="1" i="1" dirty="0" err="1">
                <a:cs typeface="Times New Roman" panose="02020603050405020304" pitchFamily="18" charset="0"/>
              </a:rPr>
              <a:t>signifieds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ie</a:t>
            </a:r>
            <a:r>
              <a:rPr lang="en-US" altLang="en-US" dirty="0">
                <a:cs typeface="Times New Roman" panose="02020603050405020304" pitchFamily="18" charset="0"/>
              </a:rPr>
              <a:t>, particular social and cultural meanings).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E8B313B-4D5C-4218-AF09-583B58335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Cultural Studies: Textual/Semiotic Analysis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B84E9BA-9D7A-442F-813B-1D3884718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cs typeface="Times New Roman" panose="02020603050405020304" pitchFamily="18" charset="0"/>
              </a:rPr>
              <a:t>What meanings (signifieds) did the author intend to communicate by </a:t>
            </a:r>
            <a:r>
              <a:rPr lang="en-US" altLang="en-US" i="1" u="sng">
                <a:cs typeface="Times New Roman" panose="02020603050405020304" pitchFamily="18" charset="0"/>
              </a:rPr>
              <a:t>selecting</a:t>
            </a:r>
            <a:r>
              <a:rPr lang="en-US" altLang="en-US" i="1">
                <a:cs typeface="Times New Roman" panose="02020603050405020304" pitchFamily="18" charset="0"/>
              </a:rPr>
              <a:t> and </a:t>
            </a:r>
            <a:r>
              <a:rPr lang="en-US" altLang="en-US" i="1" u="sng">
                <a:cs typeface="Times New Roman" panose="02020603050405020304" pitchFamily="18" charset="0"/>
              </a:rPr>
              <a:t>combining</a:t>
            </a:r>
            <a:r>
              <a:rPr lang="en-US" altLang="en-US" i="1">
                <a:cs typeface="Times New Roman" panose="02020603050405020304" pitchFamily="18" charset="0"/>
              </a:rPr>
              <a:t> these </a:t>
            </a:r>
            <a:r>
              <a:rPr lang="en-US" altLang="en-US" i="1" u="sng">
                <a:cs typeface="Times New Roman" panose="02020603050405020304" pitchFamily="18" charset="0"/>
              </a:rPr>
              <a:t>particular</a:t>
            </a:r>
            <a:r>
              <a:rPr lang="en-US" altLang="en-US" i="1">
                <a:cs typeface="Times New Roman" panose="02020603050405020304" pitchFamily="18" charset="0"/>
              </a:rPr>
              <a:t> </a:t>
            </a:r>
            <a:r>
              <a:rPr lang="en-US" altLang="en-US" i="1" u="sng">
                <a:cs typeface="Times New Roman" panose="02020603050405020304" pitchFamily="18" charset="0"/>
              </a:rPr>
              <a:t>signifiers</a:t>
            </a:r>
            <a:r>
              <a:rPr lang="en-US" altLang="en-US" i="1">
                <a:cs typeface="Times New Roman" panose="02020603050405020304" pitchFamily="18" charset="0"/>
              </a:rPr>
              <a:t> -- these particular words, images, or narratives? </a:t>
            </a:r>
          </a:p>
          <a:p>
            <a:pPr eaLnBrk="1" hangingPunct="1"/>
            <a:r>
              <a:rPr lang="en-US" altLang="en-US" i="1">
                <a:cs typeface="Times New Roman" panose="02020603050405020304" pitchFamily="18" charset="0"/>
              </a:rPr>
              <a:t>How is the text, and others like it, encouraging us to think about ourselves, others, and the society we live in?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19DD8A8-60AB-478A-A1D3-E04E97487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781877"/>
            <a:ext cx="7629525" cy="6626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Denotation and Connotation</a:t>
            </a:r>
            <a:br>
              <a:rPr lang="en-US" altLang="en-US" dirty="0"/>
            </a:br>
            <a:r>
              <a:rPr lang="en-US" altLang="en-US" dirty="0"/>
              <a:t>Two Levels of Meaning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D1E7FE6-7E28-429C-BA13-884BC03C04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676401"/>
            <a:ext cx="403225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>
                <a:solidFill>
                  <a:schemeClr val="hlink"/>
                </a:solidFill>
              </a:rPr>
              <a:t>Denotation</a:t>
            </a:r>
            <a:r>
              <a:rPr lang="en-US" altLang="en-US" sz="2200"/>
              <a:t> </a:t>
            </a:r>
            <a:r>
              <a:rPr lang="en-US" altLang="en-US" sz="2200">
                <a:sym typeface="Wingdings" panose="05000000000000000000" pitchFamily="2" charset="2"/>
              </a:rPr>
              <a:t> The Surface, Literal Meaning of a Sign.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>
                <a:solidFill>
                  <a:schemeClr val="hlink"/>
                </a:solidFill>
                <a:sym typeface="Wingdings" panose="05000000000000000000" pitchFamily="2" charset="2"/>
              </a:rPr>
              <a:t>Connotation</a:t>
            </a:r>
            <a:r>
              <a:rPr lang="en-US" altLang="en-US" sz="2200" b="1">
                <a:sym typeface="Wingdings" panose="05000000000000000000" pitchFamily="2" charset="2"/>
              </a:rPr>
              <a:t> </a:t>
            </a:r>
            <a:r>
              <a:rPr lang="en-US" altLang="en-US" sz="2200">
                <a:sym typeface="Wingdings" panose="05000000000000000000" pitchFamily="2" charset="2"/>
              </a:rPr>
              <a:t> The Implicit, Expressive, Cultural Meaning of a Sign.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i="1">
                <a:sym typeface="Wingdings" panose="05000000000000000000" pitchFamily="2" charset="2"/>
              </a:rPr>
              <a:t>A single sign can express </a:t>
            </a:r>
            <a:r>
              <a:rPr lang="en-US" altLang="en-US" sz="2200" b="1" i="1" u="sng">
                <a:sym typeface="Wingdings" panose="05000000000000000000" pitchFamily="2" charset="2"/>
              </a:rPr>
              <a:t>both</a:t>
            </a:r>
            <a:r>
              <a:rPr lang="en-US" altLang="en-US" sz="2200" i="1">
                <a:sym typeface="Wingdings" panose="05000000000000000000" pitchFamily="2" charset="2"/>
              </a:rPr>
              <a:t> denotative and connotative meanings. </a:t>
            </a:r>
            <a:endParaRPr lang="en-US" altLang="en-US" sz="2200" i="1"/>
          </a:p>
        </p:txBody>
      </p:sp>
      <p:pic>
        <p:nvPicPr>
          <p:cNvPr id="22532" name="Picture 11">
            <a:extLst>
              <a:ext uri="{FF2B5EF4-FFF2-40B4-BE49-F238E27FC236}">
                <a16:creationId xmlns:a16="http://schemas.microsoft.com/office/drawing/2014/main" id="{F9B0372E-E1CC-4D65-A4D6-41200A88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2514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13">
            <a:extLst>
              <a:ext uri="{FF2B5EF4-FFF2-40B4-BE49-F238E27FC236}">
                <a16:creationId xmlns:a16="http://schemas.microsoft.com/office/drawing/2014/main" id="{7C2BD2E4-B97A-4CB8-BB4E-B0B2EDE5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76800"/>
            <a:ext cx="3810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What is he handing you?</a:t>
            </a:r>
            <a:r>
              <a:rPr lang="en-US" altLang="en-US"/>
              <a:t> (denotation)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i="1"/>
              <a:t>What does it mean, at a cultural level?</a:t>
            </a:r>
            <a:r>
              <a:rPr lang="en-US" altLang="en-US"/>
              <a:t> (connotation)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20D8A3E-C789-49E2-981D-F24A28F4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45183"/>
            <a:ext cx="10058400" cy="672788"/>
          </a:xfrm>
        </p:spPr>
        <p:txBody>
          <a:bodyPr/>
          <a:lstStyle/>
          <a:p>
            <a:r>
              <a:rPr lang="en-US" dirty="0"/>
              <a:t>Stuart Halls Encoding Decoding Model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86ECF1-537A-4CB8-A301-76C5D032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970779"/>
            <a:ext cx="10740887" cy="548302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Encoding</a:t>
            </a:r>
            <a:r>
              <a:rPr lang="en-US" dirty="0"/>
              <a:t>                                                     </a:t>
            </a:r>
            <a:r>
              <a:rPr lang="en-US" b="1" u="sng" dirty="0"/>
              <a:t> Text</a:t>
            </a:r>
            <a:r>
              <a:rPr lang="en-US" dirty="0"/>
              <a:t>                                                                </a:t>
            </a:r>
            <a:r>
              <a:rPr lang="en-US" b="1" u="sng" dirty="0"/>
              <a:t>Decoding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13C66F-20A1-475C-A58F-38656099BB8C}"/>
              </a:ext>
            </a:extLst>
          </p:cNvPr>
          <p:cNvCxnSpPr>
            <a:cxnSpLocks/>
          </p:cNvCxnSpPr>
          <p:nvPr/>
        </p:nvCxnSpPr>
        <p:spPr>
          <a:xfrm>
            <a:off x="1444487" y="1152939"/>
            <a:ext cx="2610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01F1AE-80CD-405A-9EAE-0BA2B22F240D}"/>
              </a:ext>
            </a:extLst>
          </p:cNvPr>
          <p:cNvCxnSpPr/>
          <p:nvPr/>
        </p:nvCxnSpPr>
        <p:spPr>
          <a:xfrm>
            <a:off x="4757530" y="1152939"/>
            <a:ext cx="2994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207D87-B7D0-4866-B5EC-156BBBCAE630}"/>
              </a:ext>
            </a:extLst>
          </p:cNvPr>
          <p:cNvSpPr txBox="1"/>
          <p:nvPr/>
        </p:nvSpPr>
        <p:spPr>
          <a:xfrm>
            <a:off x="384313" y="1335100"/>
            <a:ext cx="261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Producers Assemble</a:t>
            </a:r>
          </a:p>
          <a:p>
            <a:r>
              <a:rPr lang="en-US" sz="1400" dirty="0"/>
              <a:t>signifiers and arrange</a:t>
            </a:r>
          </a:p>
          <a:p>
            <a:r>
              <a:rPr lang="en-US" sz="1400" dirty="0"/>
              <a:t>them to communicate </a:t>
            </a:r>
          </a:p>
          <a:p>
            <a:r>
              <a:rPr lang="en-US" sz="1400" dirty="0"/>
              <a:t>particular meanings. The intended </a:t>
            </a:r>
          </a:p>
          <a:p>
            <a:r>
              <a:rPr lang="en-US" sz="1400" dirty="0"/>
              <a:t>Meaning is the preferred meaning.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834AF7-349B-40C1-8723-2FFB27A81E87}"/>
              </a:ext>
            </a:extLst>
          </p:cNvPr>
          <p:cNvSpPr txBox="1"/>
          <p:nvPr/>
        </p:nvSpPr>
        <p:spPr>
          <a:xfrm>
            <a:off x="3850088" y="1255816"/>
            <a:ext cx="126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carrier of the producer’s meaning.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DD1701-072D-459B-9B66-9BA6E67A15EA}"/>
              </a:ext>
            </a:extLst>
          </p:cNvPr>
          <p:cNvSpPr txBox="1"/>
          <p:nvPr/>
        </p:nvSpPr>
        <p:spPr>
          <a:xfrm>
            <a:off x="7752521" y="1402869"/>
            <a:ext cx="2478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Audience </a:t>
            </a:r>
            <a:r>
              <a:rPr lang="en-US" sz="1400" dirty="0"/>
              <a:t>actively interprets the text, drawing on their own personal experiences to produce a particular reading of the text (i.e. to associate the signifiers with specific </a:t>
            </a:r>
            <a:r>
              <a:rPr lang="en-US" sz="1400" dirty="0" err="1"/>
              <a:t>signifieds</a:t>
            </a:r>
            <a:r>
              <a:rPr lang="en-US" sz="1400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A221AB-A3BE-4B5E-AFD9-24D4D8EF21D3}"/>
              </a:ext>
            </a:extLst>
          </p:cNvPr>
          <p:cNvSpPr txBox="1"/>
          <p:nvPr/>
        </p:nvSpPr>
        <p:spPr>
          <a:xfrm flipH="1">
            <a:off x="384313" y="3152647"/>
            <a:ext cx="9164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Three outcomes of decoding</a:t>
            </a:r>
          </a:p>
          <a:p>
            <a:endParaRPr lang="en-US" dirty="0"/>
          </a:p>
          <a:p>
            <a:r>
              <a:rPr lang="en-US" b="1" i="1" u="sng" dirty="0"/>
              <a:t>Dominant reading </a:t>
            </a:r>
            <a:r>
              <a:rPr lang="en-US" dirty="0"/>
              <a:t>= audience decodes meaning of the text in line with the producer’s intentions (viewer reproduces the “preferred meaning”</a:t>
            </a:r>
          </a:p>
          <a:p>
            <a:endParaRPr lang="en-US" dirty="0"/>
          </a:p>
          <a:p>
            <a:r>
              <a:rPr lang="en-US" b="1" i="1" u="sng" dirty="0"/>
              <a:t>Oppositional reading </a:t>
            </a:r>
            <a:r>
              <a:rPr lang="en-US" dirty="0"/>
              <a:t>= Audience rejects totally the social and political meanings and values “preferred” by the producer.</a:t>
            </a:r>
          </a:p>
          <a:p>
            <a:endParaRPr lang="en-US" dirty="0"/>
          </a:p>
          <a:p>
            <a:r>
              <a:rPr lang="en-US" b="1" i="1" u="sng" dirty="0"/>
              <a:t>Negotiated reading </a:t>
            </a:r>
            <a:r>
              <a:rPr lang="en-US" dirty="0"/>
              <a:t>= audience endorses some elements of the message, while rejecting other parts.</a:t>
            </a:r>
          </a:p>
        </p:txBody>
      </p:sp>
      <p:pic>
        <p:nvPicPr>
          <p:cNvPr id="1028" name="Picture 4" descr="Pepsi Pulls Ad Accused of Trivializing Black Lives Matter -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40" y="3312816"/>
            <a:ext cx="2424384" cy="13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AFA4CC-2A9E-49AF-8EC4-210379C2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42862-E6CD-4389-8C5A-CF3415499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 Mamun Khan, M. F. (2014). Semiotics: The Representation, Construction and Evaluation of Reality. </a:t>
            </a:r>
            <a:r>
              <a:rPr lang="en-US" i="1" dirty="0"/>
              <a:t>Language in India</a:t>
            </a:r>
            <a:r>
              <a:rPr lang="en-US" dirty="0"/>
              <a:t>, </a:t>
            </a:r>
            <a:r>
              <a:rPr lang="en-US" i="1" dirty="0"/>
              <a:t>14</a:t>
            </a:r>
            <a:r>
              <a:rPr lang="en-US" dirty="0"/>
              <a:t>(8), 78–89.</a:t>
            </a:r>
          </a:p>
          <a:p>
            <a:r>
              <a:rPr lang="en-US" dirty="0"/>
              <a:t>Hall, S. (1985). Signification, representation, ideology: Althusser and the post‐structuralist debates.</a:t>
            </a:r>
          </a:p>
          <a:p>
            <a:r>
              <a:rPr lang="en-US" dirty="0"/>
              <a:t>Lang, K., &amp; Lang, G. (2009). Mass Society, Mass Culture, and Mass </a:t>
            </a:r>
            <a:r>
              <a:rPr lang="en-US" dirty="0" err="1"/>
              <a:t>Communication:The</a:t>
            </a:r>
            <a:r>
              <a:rPr lang="en-US" dirty="0"/>
              <a:t> Meanings of Mass. </a:t>
            </a:r>
            <a:r>
              <a:rPr lang="en-US" i="1" dirty="0"/>
              <a:t>International Journal Of Communication, 3</a:t>
            </a:r>
            <a:r>
              <a:rPr lang="en-US" dirty="0"/>
              <a:t>, 20. Retrieved from </a:t>
            </a:r>
            <a:r>
              <a:rPr lang="en-US" dirty="0">
                <a:hlinkClick r:id="rId2"/>
              </a:rPr>
              <a:t>https://ijoc.org/index.php/ijoc/article/view/597</a:t>
            </a:r>
            <a:endParaRPr lang="en-US" dirty="0"/>
          </a:p>
          <a:p>
            <a:r>
              <a:rPr lang="en-US" dirty="0" err="1"/>
              <a:t>Ouelette</a:t>
            </a:r>
            <a:r>
              <a:rPr lang="en-US" dirty="0"/>
              <a:t>, L. (1997).  Media Education Foundation study guide: Gerbner series.  Media Education Foundation.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74CA44-76F6-4335-B04E-8FD7795C72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Ubiquity of the Media Environment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5576F8-890F-4BA5-AEE1-30D97CE636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3200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Our lives are saturated with media technologies and images.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  <p:pic>
        <p:nvPicPr>
          <p:cNvPr id="4100" name="Picture 4" descr="TV advertisement">
            <a:extLst>
              <a:ext uri="{FF2B5EF4-FFF2-40B4-BE49-F238E27FC236}">
                <a16:creationId xmlns:a16="http://schemas.microsoft.com/office/drawing/2014/main" id="{A7FD3CB2-06DA-4325-9967-9BB4118C4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4"/>
          <a:stretch>
            <a:fillRect/>
          </a:stretch>
        </p:blipFill>
        <p:spPr>
          <a:xfrm>
            <a:off x="5257801" y="1905001"/>
            <a:ext cx="5000625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EB81CC8-271F-454D-AB35-EA33DDF43E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i="1"/>
              <a:t>The Mass Society Questions: </a:t>
            </a:r>
            <a:br>
              <a:rPr lang="en-US" sz="3600" i="1"/>
            </a:br>
            <a:r>
              <a:rPr lang="en-US" sz="3600"/>
              <a:t>What happened to American </a:t>
            </a:r>
            <a:br>
              <a:rPr lang="en-US" sz="3600"/>
            </a:br>
            <a:r>
              <a:rPr lang="en-US" sz="3600"/>
              <a:t>Culture and Politics? (1865-1939)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AE6426-E641-4248-970B-7B1B08016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7772400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charset="0"/>
              </a:rPr>
              <a:t>How did we get to the point where the public—or rather, the “masses”— can have their hearts and minds shaped by mass mediated propaganda? 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charset="0"/>
              </a:rPr>
              <a:t>How did we get to the point where the new, powerful means of mass communication have become polluted with mindless “mass culture”?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b="1">
                <a:solidFill>
                  <a:schemeClr val="hlink"/>
                </a:solidFill>
                <a:cs typeface="Times New Roman" charset="0"/>
              </a:rPr>
              <a:t>The Answer:  The Transition from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b="1" u="sng">
                <a:solidFill>
                  <a:schemeClr val="hlink"/>
                </a:solidFill>
                <a:cs typeface="Times New Roman" charset="0"/>
              </a:rPr>
              <a:t>Rural Community</a:t>
            </a:r>
            <a:r>
              <a:rPr lang="en-US" sz="2600" b="1">
                <a:solidFill>
                  <a:schemeClr val="hlink"/>
                </a:solidFill>
                <a:cs typeface="Times New Roman" charset="0"/>
              </a:rPr>
              <a:t> to </a:t>
            </a:r>
            <a:r>
              <a:rPr lang="en-US" sz="2600" b="1" u="sng">
                <a:solidFill>
                  <a:schemeClr val="hlink"/>
                </a:solidFill>
                <a:cs typeface="Times New Roman" charset="0"/>
              </a:rPr>
              <a:t>Urban Mass Society</a:t>
            </a:r>
            <a:r>
              <a:rPr lang="en-US" sz="2600" b="1">
                <a:solidFill>
                  <a:schemeClr val="hlink"/>
                </a:solidFill>
                <a:cs typeface="Times New Roman" charset="0"/>
              </a:rPr>
              <a:t>.</a:t>
            </a:r>
            <a:endParaRPr lang="en-US" sz="2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93CDDDE-17A0-47E1-B26C-E7293D8867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Rural Community</a:t>
            </a:r>
            <a:br>
              <a:rPr lang="en-US"/>
            </a:br>
            <a:r>
              <a:rPr lang="en-US"/>
              <a:t>(Gemeinschaft)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7995A20-A07B-4BC8-A3D4-69F5AC1F06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Social stability.</a:t>
            </a:r>
          </a:p>
          <a:p>
            <a:pPr eaLnBrk="1" hangingPunct="1">
              <a:defRPr/>
            </a:pPr>
            <a:r>
              <a:rPr lang="en-US" sz="2800"/>
              <a:t>Strong collective values.</a:t>
            </a:r>
          </a:p>
          <a:p>
            <a:pPr eaLnBrk="1" hangingPunct="1">
              <a:defRPr/>
            </a:pPr>
            <a:r>
              <a:rPr lang="en-US" sz="2800"/>
              <a:t>Reliance on traditional authorities.</a:t>
            </a:r>
          </a:p>
          <a:p>
            <a:pPr eaLnBrk="1" hangingPunct="1">
              <a:defRPr/>
            </a:pPr>
            <a:r>
              <a:rPr lang="en-US" sz="2800"/>
              <a:t>Folk culture: organic, participatory.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</p:txBody>
      </p:sp>
      <p:pic>
        <p:nvPicPr>
          <p:cNvPr id="9220" name="Picture 5" descr="American Gothic">
            <a:extLst>
              <a:ext uri="{FF2B5EF4-FFF2-40B4-BE49-F238E27FC236}">
                <a16:creationId xmlns:a16="http://schemas.microsoft.com/office/drawing/2014/main" id="{D7DFF7E7-635B-4964-A703-853DA2FE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50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C3D8CEA-8A61-4401-A0BE-47FFDDB329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Urban Mass Society</a:t>
            </a:r>
            <a:br>
              <a:rPr lang="en-US"/>
            </a:br>
            <a:r>
              <a:rPr lang="en-US"/>
              <a:t>(Gesellschaft)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9DCA6F9-0417-4C7A-945D-FCEFF8FA6D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43126" y="1600201"/>
            <a:ext cx="8067675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000"/>
              <a:t>Atomized individuals without social ties pour into city.</a:t>
            </a:r>
          </a:p>
          <a:p>
            <a:pPr eaLnBrk="1" hangingPunct="1">
              <a:defRPr/>
            </a:pPr>
            <a:r>
              <a:rPr lang="en-US" sz="3000"/>
              <a:t>Cut off from traditions, values, folk customs.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000" b="1" i="1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000" b="1" i="1"/>
              <a:t>The new urban masses: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000" b="1" i="1"/>
              <a:t>isolated, anonymous individuals crammed together in the new industrial city.</a:t>
            </a:r>
          </a:p>
          <a:p>
            <a:pPr eaLnBrk="1" hangingPunct="1">
              <a:defRPr/>
            </a:pPr>
            <a:endParaRPr lang="en-US" sz="3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0A432D5-F39D-45B6-B51A-E5AB12859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/>
              <a:t>Semiotics: </a:t>
            </a:r>
            <a:br>
              <a:rPr lang="en-US" altLang="en-US" b="1" i="1"/>
            </a:br>
            <a:r>
              <a:rPr lang="en-US" altLang="en-US"/>
              <a:t>The Study of Signs (Symbols)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170E872-CA76-49FA-8D46-4714679421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8801"/>
            <a:ext cx="4038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chemeClr val="hlink"/>
                </a:solidFill>
              </a:rPr>
              <a:t>Signs</a:t>
            </a:r>
            <a:r>
              <a:rPr lang="en-US" altLang="en-US" sz="2600"/>
              <a:t> – are </a:t>
            </a:r>
            <a:r>
              <a:rPr lang="en-US" altLang="en-US" sz="2600" i="1"/>
              <a:t>things</a:t>
            </a:r>
            <a:r>
              <a:rPr lang="en-US" altLang="en-US" sz="2600"/>
              <a:t> (objects, words, images) that have a </a:t>
            </a:r>
            <a:r>
              <a:rPr lang="en-US" altLang="en-US" sz="2600" i="1"/>
              <a:t>meaning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How do </a:t>
            </a:r>
            <a:r>
              <a:rPr lang="en-US" altLang="en-US" sz="2600" i="1">
                <a:solidFill>
                  <a:schemeClr val="hlink"/>
                </a:solidFill>
              </a:rPr>
              <a:t>roses</a:t>
            </a:r>
            <a:r>
              <a:rPr lang="en-US" altLang="en-US" sz="2600"/>
              <a:t>—a physical object—communicate </a:t>
            </a:r>
            <a:r>
              <a:rPr lang="en-US" altLang="en-US" sz="2600" i="1">
                <a:solidFill>
                  <a:schemeClr val="hlink"/>
                </a:solidFill>
              </a:rPr>
              <a:t>meanings</a:t>
            </a:r>
            <a:r>
              <a:rPr lang="en-US" altLang="en-US" sz="2600"/>
              <a:t> (such as…)?</a:t>
            </a:r>
          </a:p>
        </p:txBody>
      </p:sp>
      <p:pic>
        <p:nvPicPr>
          <p:cNvPr id="11268" name="Picture 5" descr="roses">
            <a:extLst>
              <a:ext uri="{FF2B5EF4-FFF2-40B4-BE49-F238E27FC236}">
                <a16:creationId xmlns:a16="http://schemas.microsoft.com/office/drawing/2014/main" id="{4C973DDE-292E-4038-83D2-46A07538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1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2E9F418-3052-41DC-B88F-4374AC7AF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341313"/>
            <a:ext cx="7775575" cy="1035050"/>
          </a:xfrm>
        </p:spPr>
        <p:txBody>
          <a:bodyPr/>
          <a:lstStyle/>
          <a:p>
            <a:pPr eaLnBrk="1" hangingPunct="1"/>
            <a:r>
              <a:rPr lang="en-US" altLang="en-US"/>
              <a:t>Sign = Signifier + Signified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53FC729-F849-4E4C-A5C5-898817F4B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8988" y="1600200"/>
            <a:ext cx="7999412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sym typeface="Wingdings" panose="05000000000000000000" pitchFamily="2" charset="2"/>
              </a:rPr>
              <a:t>Signified    	The meaning itself</a:t>
            </a:r>
            <a:r>
              <a:rPr lang="en-US" altLang="en-US">
                <a:sym typeface="Wingdings" panose="05000000000000000000" pitchFamily="2" charset="2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en-US" sz="2400">
                <a:sym typeface="Wingdings" panose="05000000000000000000" pitchFamily="2" charset="2"/>
              </a:rPr>
              <a:t>The abstract “concept” carried by the signifier.</a:t>
            </a:r>
            <a:endParaRPr lang="en-US" altLang="en-US" b="1"/>
          </a:p>
          <a:p>
            <a:pPr lvl="2" eaLnBrk="1" hangingPunct="1"/>
            <a:endParaRPr lang="en-US" altLang="en-US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Signifier   </a:t>
            </a:r>
            <a:r>
              <a:rPr lang="en-US" altLang="en-US" b="1">
                <a:sym typeface="Wingdings" panose="05000000000000000000" pitchFamily="2" charset="2"/>
              </a:rPr>
              <a:t> 	The physical carrier of 				meaning</a:t>
            </a:r>
            <a:r>
              <a:rPr lang="en-US" altLang="en-US">
                <a:sym typeface="Wingdings" panose="05000000000000000000" pitchFamily="2" charset="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en-US" sz="2400">
                <a:sym typeface="Wingdings" panose="05000000000000000000" pitchFamily="2" charset="2"/>
              </a:rPr>
              <a:t>Word (sound), Word (written), Image, Object.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392F685-A5BA-4019-813D-E467521B5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226" y="500136"/>
            <a:ext cx="10058400" cy="729005"/>
          </a:xfrm>
        </p:spPr>
        <p:txBody>
          <a:bodyPr/>
          <a:lstStyle/>
          <a:p>
            <a:pPr eaLnBrk="1" hangingPunct="1"/>
            <a:r>
              <a:rPr lang="en-US" altLang="en-US" dirty="0"/>
              <a:t>Sign = Signifier + Signified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763D9E-2314-4659-9FBC-AB0C2D96D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5344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hlink"/>
                </a:solidFill>
              </a:rPr>
              <a:t>Signifier		+	Signified           =	(Sign)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		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	+	Love/Passion  =    (Roses=I Love You)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Writing on Card		+	Love/Passion =     (Words = I Love You)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/>
              <a:t>(“I Love You”)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i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chemeClr val="accent1"/>
                </a:solidFill>
              </a:rPr>
              <a:t>Signifieds (meanings) </a:t>
            </a:r>
            <a:r>
              <a:rPr lang="en-US" altLang="en-US" sz="2400" i="1" u="sng">
                <a:solidFill>
                  <a:schemeClr val="accent1"/>
                </a:solidFill>
              </a:rPr>
              <a:t>must</a:t>
            </a:r>
            <a:r>
              <a:rPr lang="en-US" altLang="en-US" sz="2400" i="1">
                <a:solidFill>
                  <a:schemeClr val="accent1"/>
                </a:solidFill>
              </a:rPr>
              <a:t> be associated with, or “carried” by, signifiers (physical carriers) in order to be communicated from one person to another.</a:t>
            </a:r>
            <a:r>
              <a:rPr lang="en-US" altLang="en-US" sz="2000">
                <a:solidFill>
                  <a:schemeClr val="accent1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pic>
        <p:nvPicPr>
          <p:cNvPr id="13316" name="Picture 4" descr="roses">
            <a:extLst>
              <a:ext uri="{FF2B5EF4-FFF2-40B4-BE49-F238E27FC236}">
                <a16:creationId xmlns:a16="http://schemas.microsoft.com/office/drawing/2014/main" id="{24511CB9-5C0B-47BA-A044-C2A09663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1"/>
            <a:ext cx="1600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2">
            <a:extLst>
              <a:ext uri="{FF2B5EF4-FFF2-40B4-BE49-F238E27FC236}">
                <a16:creationId xmlns:a16="http://schemas.microsoft.com/office/drawing/2014/main" id="{24B498C5-75F1-42A3-A4A0-AE0C2F3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8686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Line 13">
            <a:extLst>
              <a:ext uri="{FF2B5EF4-FFF2-40B4-BE49-F238E27FC236}">
                <a16:creationId xmlns:a16="http://schemas.microsoft.com/office/drawing/2014/main" id="{FC715534-6B36-4C60-9F21-7F9249BCB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057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4">
            <a:extLst>
              <a:ext uri="{FF2B5EF4-FFF2-40B4-BE49-F238E27FC236}">
                <a16:creationId xmlns:a16="http://schemas.microsoft.com/office/drawing/2014/main" id="{0BFA70B1-CFF5-4021-AD48-3DFE5FF0B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733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E0E8DF7-0E1A-4F38-9986-503B1384B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Sign = Signifier + Signified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689EC901-1FEA-4605-9BA4-9FC9AE8C2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u="sng"/>
              <a:t>Two Important Points: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u="sng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1. You cannot communicate abstract concepts without physical carriers (images, words on a page, the sound of my voice).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0dfc286-919a-46ed-b885-f3f322d620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B9A0756B1CE44A885579893A1CE3B" ma:contentTypeVersion="9" ma:contentTypeDescription="Create a new document." ma:contentTypeScope="" ma:versionID="9fab205a370bd1793fb8c6722e893e07">
  <xsd:schema xmlns:xsd="http://www.w3.org/2001/XMLSchema" xmlns:xs="http://www.w3.org/2001/XMLSchema" xmlns:p="http://schemas.microsoft.com/office/2006/metadata/properties" xmlns:ns3="b0dfc286-919a-46ed-b885-f3f322d62097" targetNamespace="http://schemas.microsoft.com/office/2006/metadata/properties" ma:root="true" ma:fieldsID="245204832117d96f941570e948d60576" ns3:_="">
    <xsd:import namespace="b0dfc286-919a-46ed-b885-f3f322d62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c286-919a-46ed-b885-f3f322d62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0dfc286-919a-46ed-b885-f3f322d62097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61EC3C-5A19-4D6B-B975-18844E802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fc286-919a-46ed-b885-f3f322d62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{C607014A-8CF2-4F7D-A4FF-8C2DBE9B5C41}tf78438558</Template>
  <TotalTime>0</TotalTime>
  <Words>925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Garamond</vt:lpstr>
      <vt:lpstr>Times New Roman</vt:lpstr>
      <vt:lpstr>Wingdings</vt:lpstr>
      <vt:lpstr>SavonVTI</vt:lpstr>
      <vt:lpstr>Is this how they see me Masses, Messages and Meanings</vt:lpstr>
      <vt:lpstr>The Ubiquity of the Media Environment</vt:lpstr>
      <vt:lpstr>The Mass Society Questions:  What happened to American  Culture and Politics? (1865-1939)</vt:lpstr>
      <vt:lpstr>Rural Community (Gemeinschaft)</vt:lpstr>
      <vt:lpstr>Urban Mass Society (Gesellschaft)</vt:lpstr>
      <vt:lpstr>Semiotics:  The Study of Signs (Symbols)</vt:lpstr>
      <vt:lpstr>Sign = Signifier + Signified</vt:lpstr>
      <vt:lpstr>Sign = Signifier + Signified</vt:lpstr>
      <vt:lpstr>Sign = Signifier + Signified</vt:lpstr>
      <vt:lpstr>The Arbitrary Nature of Signs</vt:lpstr>
      <vt:lpstr>But, if Signs are Arbitrary,  How Did (S)he “Get” What I Meant?</vt:lpstr>
      <vt:lpstr>So What Does Semiotics Have to Do with Cultural Studies? </vt:lpstr>
      <vt:lpstr>Cultural Studies: Textual/Semiotic Analysis</vt:lpstr>
      <vt:lpstr>Denotation and Connotation Two Levels of Meaning</vt:lpstr>
      <vt:lpstr>Stuart Halls Encoding Decoding Model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2020-05-09T19:30:16Z</dcterms:created>
  <dcterms:modified xsi:type="dcterms:W3CDTF">2020-05-17T04:50:38Z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0x0101006EAB9A0756B1CE44A885579893A1CE3B</vt:lpwstr>
  </property>
</Properties>
</file>